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6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4"/>
    <p:restoredTop sz="94631"/>
  </p:normalViewPr>
  <p:slideViewPr>
    <p:cSldViewPr snapToGrid="0" snapToObjects="1">
      <p:cViewPr>
        <p:scale>
          <a:sx n="47" d="100"/>
          <a:sy n="47" d="100"/>
        </p:scale>
        <p:origin x="-864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6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9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2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6CE6-D59E-F747-8A14-240E34803ED6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E2B6-5F27-7A42-9069-1313EFD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3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9154" y="6851769"/>
            <a:ext cx="184731" cy="80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25"/>
          </a:p>
        </p:txBody>
      </p:sp>
      <p:sp>
        <p:nvSpPr>
          <p:cNvPr id="5" name="Rounded Rectangle 4"/>
          <p:cNvSpPr/>
          <p:nvPr/>
        </p:nvSpPr>
        <p:spPr>
          <a:xfrm>
            <a:off x="7056564" y="13067045"/>
            <a:ext cx="11261177" cy="84369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75" y="14656627"/>
            <a:ext cx="3446915" cy="239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42" y="14656627"/>
            <a:ext cx="1943462" cy="22351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297" y="14683929"/>
            <a:ext cx="2381250" cy="22531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543885" y="13067045"/>
            <a:ext cx="5903178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25" b="1" dirty="0">
                <a:solidFill>
                  <a:schemeClr val="bg1"/>
                </a:solidFill>
              </a:rPr>
              <a:t>Hardware System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4071" y="17064587"/>
            <a:ext cx="24918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 err="1" smtClean="0">
                <a:solidFill>
                  <a:schemeClr val="bg1"/>
                </a:solidFill>
              </a:rPr>
              <a:t>BeagleBone</a:t>
            </a:r>
            <a:r>
              <a:rPr lang="en-US" sz="2250" dirty="0" smtClean="0">
                <a:solidFill>
                  <a:schemeClr val="bg1"/>
                </a:solidFill>
              </a:rPr>
              <a:t> </a:t>
            </a:r>
            <a:r>
              <a:rPr lang="en-US" sz="2250" dirty="0">
                <a:solidFill>
                  <a:schemeClr val="bg1"/>
                </a:solidFill>
              </a:rPr>
              <a:t>Black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67862" y="17009710"/>
            <a:ext cx="36149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schemeClr val="bg1"/>
                </a:solidFill>
              </a:rPr>
              <a:t>Panasonic </a:t>
            </a:r>
            <a:r>
              <a:rPr lang="en-US" sz="2250" dirty="0" err="1">
                <a:solidFill>
                  <a:schemeClr val="bg1"/>
                </a:solidFill>
              </a:rPr>
              <a:t>GridEYE</a:t>
            </a:r>
            <a:r>
              <a:rPr lang="en-US" sz="2250" dirty="0">
                <a:solidFill>
                  <a:schemeClr val="bg1"/>
                </a:solidFill>
              </a:rPr>
              <a:t> IR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82777" y="16951533"/>
            <a:ext cx="30196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</a:rPr>
              <a:t>Logitech C920 Webcam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76051" y="10899452"/>
            <a:ext cx="7147492" cy="31093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 dirty="0"/>
          </a:p>
        </p:txBody>
      </p:sp>
      <p:sp>
        <p:nvSpPr>
          <p:cNvPr id="18" name="TextBox 17"/>
          <p:cNvSpPr txBox="1"/>
          <p:nvPr/>
        </p:nvSpPr>
        <p:spPr>
          <a:xfrm>
            <a:off x="21517151" y="12927858"/>
            <a:ext cx="2342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chemeClr val="bg1"/>
                </a:solidFill>
              </a:rPr>
              <a:t>HD Camera</a:t>
            </a:r>
            <a:br>
              <a:rPr lang="en-US" sz="3000" b="1" u="sng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Takes Image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003557" y="14733461"/>
            <a:ext cx="7437817" cy="66981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20" name="TextBox 19"/>
          <p:cNvSpPr txBox="1"/>
          <p:nvPr/>
        </p:nvSpPr>
        <p:spPr>
          <a:xfrm>
            <a:off x="19176051" y="14831882"/>
            <a:ext cx="6987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chemeClr val="bg1"/>
                </a:solidFill>
              </a:rPr>
              <a:t>Image Processing</a:t>
            </a:r>
          </a:p>
          <a:p>
            <a:pPr algn="ctr"/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endParaRPr lang="en-US" sz="3000" dirty="0">
              <a:solidFill>
                <a:schemeClr val="bg1"/>
              </a:solidFill>
            </a:endParaRPr>
          </a:p>
          <a:p>
            <a:pPr algn="ctr"/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endParaRPr lang="en-US" sz="3000" dirty="0">
              <a:solidFill>
                <a:schemeClr val="bg1"/>
              </a:solidFill>
            </a:endParaRPr>
          </a:p>
          <a:p>
            <a:pPr algn="ctr"/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endParaRPr lang="en-US" sz="3000" dirty="0">
              <a:solidFill>
                <a:schemeClr val="bg1"/>
              </a:solidFill>
            </a:endParaRPr>
          </a:p>
          <a:p>
            <a:pPr algn="ctr"/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722" y="11116768"/>
            <a:ext cx="2373645" cy="15821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208" y="19966049"/>
            <a:ext cx="1084583" cy="773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804" y="19870801"/>
            <a:ext cx="840469" cy="103545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1016" y="45655"/>
            <a:ext cx="32817384" cy="33137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27" name="TextBox 26"/>
          <p:cNvSpPr txBox="1"/>
          <p:nvPr/>
        </p:nvSpPr>
        <p:spPr>
          <a:xfrm>
            <a:off x="143799" y="45654"/>
            <a:ext cx="32423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Counting Faces: Computer Vision and Privacy Application for Visually Impaired Persons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72948" y="1150244"/>
            <a:ext cx="2490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Joshua D.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Bailey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Nigel R.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Pugh</a:t>
            </a:r>
            <a:r>
              <a:rPr lang="en-US" sz="32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Rakib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Hasan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Pat 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Shaffer</a:t>
            </a:r>
            <a:r>
              <a:rPr lang="en-US" sz="3200" b="1" baseline="30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32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Apu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Kapadia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83" y="1114324"/>
            <a:ext cx="1394713" cy="95869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6943118" y="3651051"/>
            <a:ext cx="5368576" cy="570733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 dirty="0"/>
          </a:p>
        </p:txBody>
      </p:sp>
      <p:sp>
        <p:nvSpPr>
          <p:cNvPr id="37" name="Rounded Rectangle 36"/>
          <p:cNvSpPr/>
          <p:nvPr/>
        </p:nvSpPr>
        <p:spPr>
          <a:xfrm>
            <a:off x="192873" y="3574364"/>
            <a:ext cx="6373258" cy="8986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39" name="TextBox 38"/>
          <p:cNvSpPr txBox="1"/>
          <p:nvPr/>
        </p:nvSpPr>
        <p:spPr>
          <a:xfrm>
            <a:off x="568113" y="3513153"/>
            <a:ext cx="5431052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0" b="1" dirty="0">
                <a:solidFill>
                  <a:schemeClr val="bg1"/>
                </a:solidFill>
              </a:rPr>
              <a:t>People with </a:t>
            </a:r>
            <a:r>
              <a:rPr lang="en-US" sz="4630" b="1" dirty="0" smtClean="0">
                <a:solidFill>
                  <a:schemeClr val="bg1"/>
                </a:solidFill>
              </a:rPr>
              <a:t>Visual Impairment</a:t>
            </a:r>
            <a:endParaRPr lang="en-US" sz="463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84459" y="3737853"/>
            <a:ext cx="5546487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25" b="1" dirty="0">
                <a:solidFill>
                  <a:schemeClr val="bg1"/>
                </a:solidFill>
              </a:rPr>
              <a:t>Code Output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6743" y="18005095"/>
            <a:ext cx="10223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developed a system that will inform a </a:t>
            </a:r>
            <a:r>
              <a:rPr lang="en-US" sz="2800" b="1" dirty="0" smtClean="0">
                <a:solidFill>
                  <a:schemeClr val="bg1"/>
                </a:solidFill>
              </a:rPr>
              <a:t>visually impaired person </a:t>
            </a:r>
            <a:r>
              <a:rPr lang="en-US" sz="2800" dirty="0" smtClean="0">
                <a:solidFill>
                  <a:schemeClr val="bg1"/>
                </a:solidFill>
              </a:rPr>
              <a:t>how </a:t>
            </a:r>
            <a:r>
              <a:rPr lang="en-US" sz="2800" dirty="0">
                <a:solidFill>
                  <a:schemeClr val="bg1"/>
                </a:solidFill>
              </a:rPr>
              <a:t>many people are around </a:t>
            </a:r>
            <a:r>
              <a:rPr lang="en-US" sz="2800" dirty="0" smtClean="0">
                <a:solidFill>
                  <a:schemeClr val="bg1"/>
                </a:solidFill>
              </a:rPr>
              <a:t>them, </a:t>
            </a:r>
            <a:r>
              <a:rPr lang="en-US" sz="2800" dirty="0">
                <a:solidFill>
                  <a:schemeClr val="bg1"/>
                </a:solidFill>
              </a:rPr>
              <a:t>utilizing </a:t>
            </a:r>
            <a:r>
              <a:rPr lang="en-US" sz="2800" b="1" dirty="0">
                <a:solidFill>
                  <a:schemeClr val="bg1"/>
                </a:solidFill>
              </a:rPr>
              <a:t>a </a:t>
            </a:r>
            <a:r>
              <a:rPr lang="en-US" sz="2800" b="1" dirty="0" err="1" smtClean="0">
                <a:solidFill>
                  <a:schemeClr val="bg1"/>
                </a:solidFill>
              </a:rPr>
              <a:t>BeagleBone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Black</a:t>
            </a:r>
            <a:r>
              <a:rPr lang="en-US" sz="2800" dirty="0">
                <a:solidFill>
                  <a:schemeClr val="bg1"/>
                </a:solidFill>
              </a:rPr>
              <a:t>. Our system uses an </a:t>
            </a:r>
            <a:r>
              <a:rPr lang="en-US" sz="2800" b="1" dirty="0">
                <a:solidFill>
                  <a:schemeClr val="bg1"/>
                </a:solidFill>
              </a:rPr>
              <a:t>infrared camera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detect </a:t>
            </a:r>
            <a:r>
              <a:rPr lang="en-US" sz="2800" dirty="0">
                <a:solidFill>
                  <a:schemeClr val="bg1"/>
                </a:solidFill>
              </a:rPr>
              <a:t>the presence of an individual based on </a:t>
            </a:r>
            <a:r>
              <a:rPr lang="en-US" sz="2800" b="1" dirty="0">
                <a:solidFill>
                  <a:schemeClr val="bg1"/>
                </a:solidFill>
              </a:rPr>
              <a:t>body temperature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an HD camera</a:t>
            </a:r>
            <a:r>
              <a:rPr lang="en-US" sz="2800" dirty="0">
                <a:solidFill>
                  <a:schemeClr val="bg1"/>
                </a:solidFill>
              </a:rPr>
              <a:t> to </a:t>
            </a:r>
            <a:r>
              <a:rPr lang="en-US" sz="2800" b="1" dirty="0">
                <a:solidFill>
                  <a:schemeClr val="bg1"/>
                </a:solidFill>
              </a:rPr>
              <a:t>capture</a:t>
            </a:r>
            <a:r>
              <a:rPr lang="en-US" sz="2800" dirty="0">
                <a:solidFill>
                  <a:schemeClr val="bg1"/>
                </a:solidFill>
              </a:rPr>
              <a:t> an image. The image is then processed and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number of faces in the captured image is </a:t>
            </a:r>
            <a:r>
              <a:rPr lang="en-US" sz="2800" dirty="0" smtClean="0">
                <a:solidFill>
                  <a:schemeClr val="bg1"/>
                </a:solidFill>
              </a:rPr>
              <a:t>specified.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3" name="Picture 42" descr="vissim-lab-low-accuit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70" y="5020087"/>
            <a:ext cx="2061972" cy="206197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9170" y="7163096"/>
            <a:ext cx="625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</a:t>
            </a:r>
            <a:r>
              <a:rPr lang="en-US" sz="2800" dirty="0">
                <a:solidFill>
                  <a:schemeClr val="bg1"/>
                </a:solidFill>
              </a:rPr>
              <a:t>would you </a:t>
            </a:r>
            <a:r>
              <a:rPr lang="en-US" sz="2800" b="1" dirty="0">
                <a:solidFill>
                  <a:schemeClr val="bg1"/>
                </a:solidFill>
              </a:rPr>
              <a:t>protect</a:t>
            </a:r>
            <a:r>
              <a:rPr lang="en-US" sz="2800" dirty="0">
                <a:solidFill>
                  <a:schemeClr val="bg1"/>
                </a:solidFill>
              </a:rPr>
              <a:t> your </a:t>
            </a:r>
            <a:r>
              <a:rPr lang="en-US" sz="2800" b="1" dirty="0" smtClean="0">
                <a:solidFill>
                  <a:schemeClr val="bg1"/>
                </a:solidFill>
              </a:rPr>
              <a:t>privacy, </a:t>
            </a:r>
            <a:r>
              <a:rPr lang="en-US" sz="2800" dirty="0" smtClean="0">
                <a:solidFill>
                  <a:schemeClr val="bg1"/>
                </a:solidFill>
              </a:rPr>
              <a:t>if you could only see this</a:t>
            </a:r>
            <a:r>
              <a:rPr lang="en-US" sz="2800" b="1" dirty="0" smtClean="0">
                <a:solidFill>
                  <a:schemeClr val="bg1"/>
                </a:solidFill>
              </a:rPr>
              <a:t> clearly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858" y="8170553"/>
            <a:ext cx="5744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 the United States alone, </a:t>
            </a:r>
            <a:r>
              <a:rPr lang="en-US" sz="2800" b="1" dirty="0">
                <a:solidFill>
                  <a:schemeClr val="bg1"/>
                </a:solidFill>
              </a:rPr>
              <a:t>over 8 million </a:t>
            </a:r>
            <a:r>
              <a:rPr lang="en-US" sz="2800" dirty="0">
                <a:solidFill>
                  <a:schemeClr val="bg1"/>
                </a:solidFill>
              </a:rPr>
              <a:t>people are </a:t>
            </a:r>
            <a:r>
              <a:rPr lang="en-US" sz="2800" b="1" dirty="0">
                <a:solidFill>
                  <a:schemeClr val="bg1"/>
                </a:solidFill>
              </a:rPr>
              <a:t>visually impaired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Does not need to be </a:t>
            </a:r>
            <a:r>
              <a:rPr lang="en-US" sz="2800" b="1" dirty="0" smtClean="0">
                <a:solidFill>
                  <a:schemeClr val="bg1"/>
                </a:solidFill>
              </a:rPr>
              <a:t>blind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May suffer from </a:t>
            </a:r>
            <a:r>
              <a:rPr lang="en-US" sz="2800" b="1" dirty="0" smtClean="0">
                <a:solidFill>
                  <a:schemeClr val="bg1"/>
                </a:solidFill>
              </a:rPr>
              <a:t>low-vision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May suffer from </a:t>
            </a:r>
            <a:r>
              <a:rPr lang="en-US" sz="2800" b="1" dirty="0" smtClean="0">
                <a:solidFill>
                  <a:schemeClr val="bg1"/>
                </a:solidFill>
              </a:rPr>
              <a:t>limited range</a:t>
            </a:r>
            <a:r>
              <a:rPr lang="en-US" sz="2800" dirty="0" smtClean="0">
                <a:solidFill>
                  <a:schemeClr val="bg1"/>
                </a:solidFill>
              </a:rPr>
              <a:t> of vision</a:t>
            </a:r>
          </a:p>
          <a:p>
            <a:pPr marL="342900" indent="-342900" algn="ctr">
              <a:buFont typeface="Arial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006316" y="4725857"/>
            <a:ext cx="7349952" cy="52594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68" name="TextBox 67"/>
          <p:cNvSpPr txBox="1"/>
          <p:nvPr/>
        </p:nvSpPr>
        <p:spPr>
          <a:xfrm>
            <a:off x="21750368" y="4648455"/>
            <a:ext cx="1908943" cy="4324261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chemeClr val="bg1"/>
                </a:solidFill>
              </a:rPr>
              <a:t>IR Sensor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Detect Motion</a:t>
            </a:r>
          </a:p>
          <a:p>
            <a:pPr algn="ctr"/>
            <a:r>
              <a:rPr lang="en-US" sz="4625" dirty="0">
                <a:solidFill>
                  <a:schemeClr val="bg1"/>
                </a:solidFill>
              </a:rPr>
              <a:t/>
            </a:r>
            <a:br>
              <a:rPr lang="en-US" sz="4625" dirty="0">
                <a:solidFill>
                  <a:schemeClr val="bg1"/>
                </a:solidFill>
              </a:rPr>
            </a:br>
            <a:r>
              <a:rPr lang="en-US" sz="4625" dirty="0">
                <a:solidFill>
                  <a:schemeClr val="bg1"/>
                </a:solidFill>
              </a:rPr>
              <a:t/>
            </a:r>
            <a:br>
              <a:rPr lang="en-US" sz="4625" dirty="0">
                <a:solidFill>
                  <a:schemeClr val="bg1"/>
                </a:solidFill>
              </a:rPr>
            </a:br>
            <a:r>
              <a:rPr lang="en-US" sz="4625" dirty="0">
                <a:solidFill>
                  <a:schemeClr val="bg1"/>
                </a:solidFill>
              </a:rPr>
              <a:t/>
            </a:r>
            <a:br>
              <a:rPr lang="en-US" sz="4625" dirty="0">
                <a:solidFill>
                  <a:schemeClr val="bg1"/>
                </a:solidFill>
              </a:rPr>
            </a:br>
            <a:endParaRPr lang="en-US" sz="4625" dirty="0" smtClean="0">
              <a:solidFill>
                <a:schemeClr val="bg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185" y="6091559"/>
            <a:ext cx="5012207" cy="31872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1" name="Rounded Rectangle 70"/>
          <p:cNvSpPr/>
          <p:nvPr/>
        </p:nvSpPr>
        <p:spPr>
          <a:xfrm>
            <a:off x="7342784" y="3553924"/>
            <a:ext cx="11041096" cy="86969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2669727" y="10157615"/>
            <a:ext cx="20561" cy="627366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40158" y="4550416"/>
            <a:ext cx="10678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All </a:t>
            </a:r>
            <a:r>
              <a:rPr lang="en-US" sz="3000" dirty="0" smtClean="0">
                <a:solidFill>
                  <a:schemeClr val="bg1"/>
                </a:solidFill>
              </a:rPr>
              <a:t>these</a:t>
            </a:r>
            <a:r>
              <a:rPr lang="en-US" sz="3000" b="1" dirty="0" smtClean="0">
                <a:solidFill>
                  <a:schemeClr val="bg1"/>
                </a:solidFill>
              </a:rPr>
              <a:t> privacy concerns </a:t>
            </a:r>
            <a:r>
              <a:rPr lang="en-US" sz="3000" dirty="0" smtClean="0">
                <a:solidFill>
                  <a:schemeClr val="bg1"/>
                </a:solidFill>
              </a:rPr>
              <a:t>share a</a:t>
            </a:r>
            <a:r>
              <a:rPr lang="en-US" sz="3000" b="1" dirty="0" smtClean="0">
                <a:solidFill>
                  <a:schemeClr val="bg1"/>
                </a:solidFill>
              </a:rPr>
              <a:t> common </a:t>
            </a:r>
            <a:r>
              <a:rPr lang="en-US" sz="3000" dirty="0" smtClean="0">
                <a:solidFill>
                  <a:schemeClr val="bg1"/>
                </a:solidFill>
              </a:rPr>
              <a:t>issue</a:t>
            </a:r>
            <a:r>
              <a:rPr lang="en-US" sz="3000" b="1" dirty="0" smtClean="0">
                <a:solidFill>
                  <a:schemeClr val="bg1"/>
                </a:solidFill>
              </a:rPr>
              <a:t>: Visually Impaired Persons </a:t>
            </a:r>
            <a:r>
              <a:rPr lang="en-US" sz="3000" dirty="0" smtClean="0">
                <a:solidFill>
                  <a:schemeClr val="bg1"/>
                </a:solidFill>
              </a:rPr>
              <a:t>are often ignorant of the number of people surrounding them.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	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7019525" y="16279383"/>
            <a:ext cx="5520242" cy="5152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81" name="TextBox 80"/>
          <p:cNvSpPr txBox="1"/>
          <p:nvPr/>
        </p:nvSpPr>
        <p:spPr>
          <a:xfrm>
            <a:off x="27207719" y="17186373"/>
            <a:ext cx="5214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material is based upon work supported by the National Science Foundation (NSF) under grants CNS-1408730 and IIS-1253549. Any opinions, findings, and conclusions or recommendations expressed in this material are those of the author(s) and do not necessarily reflect the views of the National Science Foundation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97907" y="16381537"/>
            <a:ext cx="5963479" cy="8048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30" b="1" dirty="0" smtClean="0">
                <a:solidFill>
                  <a:schemeClr val="bg1"/>
                </a:solidFill>
              </a:rPr>
              <a:t>Acknowledgements</a:t>
            </a:r>
            <a:endParaRPr lang="en-US" sz="463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55" y="11296745"/>
            <a:ext cx="5927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They have the </a:t>
            </a:r>
            <a:r>
              <a:rPr lang="en-US" sz="2800" b="1" dirty="0" smtClean="0">
                <a:solidFill>
                  <a:schemeClr val="bg1"/>
                </a:solidFill>
              </a:rPr>
              <a:t>same privacy concerns </a:t>
            </a:r>
            <a:r>
              <a:rPr lang="en-US" sz="2800" dirty="0" smtClean="0">
                <a:solidFill>
                  <a:schemeClr val="bg1"/>
                </a:solidFill>
              </a:rPr>
              <a:t>as you and 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84830" y="13042713"/>
            <a:ext cx="6373258" cy="846130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83" name="TextBox 82"/>
          <p:cNvSpPr txBox="1"/>
          <p:nvPr/>
        </p:nvSpPr>
        <p:spPr>
          <a:xfrm>
            <a:off x="487973" y="13077710"/>
            <a:ext cx="5454132" cy="8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0" b="1" dirty="0">
                <a:solidFill>
                  <a:schemeClr val="bg1"/>
                </a:solidFill>
              </a:rPr>
              <a:t>Privacy Concerns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33" y="14470146"/>
            <a:ext cx="1200534" cy="17487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4" y="14470681"/>
            <a:ext cx="2236064" cy="14895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6" name="TextBox 85"/>
          <p:cNvSpPr txBox="1"/>
          <p:nvPr/>
        </p:nvSpPr>
        <p:spPr>
          <a:xfrm>
            <a:off x="192873" y="13768964"/>
            <a:ext cx="652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solidFill>
                  <a:schemeClr val="bg1"/>
                </a:solidFill>
              </a:rPr>
              <a:t>Shoulder </a:t>
            </a:r>
            <a:r>
              <a:rPr lang="en-US" sz="2800" dirty="0">
                <a:solidFill>
                  <a:schemeClr val="bg1"/>
                </a:solidFill>
              </a:rPr>
              <a:t>Surfing</a:t>
            </a:r>
            <a:r>
              <a:rPr lang="en-US" sz="2625" dirty="0">
                <a:solidFill>
                  <a:schemeClr val="bg1"/>
                </a:solidFill>
              </a:rPr>
              <a:t> </a:t>
            </a:r>
            <a:endParaRPr lang="en-US" sz="2625" dirty="0" smtClean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39901" y="16138686"/>
            <a:ext cx="4420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Device  Security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3" y="16879221"/>
            <a:ext cx="2532724" cy="16867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52" y="16937051"/>
            <a:ext cx="1273308" cy="17546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2" name="TextBox 91"/>
          <p:cNvSpPr txBox="1"/>
          <p:nvPr/>
        </p:nvSpPr>
        <p:spPr>
          <a:xfrm>
            <a:off x="2171547" y="18806743"/>
            <a:ext cx="34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Eavesdropping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16" y="19409860"/>
            <a:ext cx="2521245" cy="17674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21587066" y="19747582"/>
            <a:ext cx="2147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Determine Number of Faces</a:t>
            </a:r>
          </a:p>
          <a:p>
            <a:pPr algn="ctr"/>
            <a:endParaRPr lang="en-US" sz="3000" dirty="0"/>
          </a:p>
        </p:txBody>
      </p:sp>
      <p:sp>
        <p:nvSpPr>
          <p:cNvPr id="53" name="TextBox 52"/>
          <p:cNvSpPr txBox="1"/>
          <p:nvPr/>
        </p:nvSpPr>
        <p:spPr>
          <a:xfrm>
            <a:off x="5140353" y="1929558"/>
            <a:ext cx="2005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Mississippi Valley State University, Department Computer Science and Mathematics, jaybailey216@gmail.com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Elizabeth City State University, Department of Computer Science and Mathematics, nigel.pugh32@gmail.com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Indiana University, School of Informatics and Computing {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rakhasan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patshaff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kapadia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} @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indiana.edu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58673" y="3651051"/>
            <a:ext cx="7461204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25" b="1" dirty="0" smtClean="0">
                <a:solidFill>
                  <a:schemeClr val="bg1"/>
                </a:solidFill>
              </a:rPr>
              <a:t>Addressing Privacy Concern</a:t>
            </a:r>
            <a:endParaRPr lang="en-US" sz="4625" b="1" dirty="0">
              <a:solidFill>
                <a:schemeClr val="bg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154" y="6067045"/>
            <a:ext cx="2601546" cy="22726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800175" y="9205644"/>
            <a:ext cx="10406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Low-power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Inexpensive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Supports </a:t>
            </a:r>
            <a:r>
              <a:rPr lang="en-US" sz="2800" dirty="0">
                <a:solidFill>
                  <a:schemeClr val="bg1"/>
                </a:solidFill>
              </a:rPr>
              <a:t>open software tools and applications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Direct access to input/output pins which allow you to interface with electronic components, modules, and USB devices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9104" y="8523699"/>
            <a:ext cx="10807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his </a:t>
            </a:r>
            <a:r>
              <a:rPr lang="en-US" sz="2800" dirty="0">
                <a:solidFill>
                  <a:schemeClr val="bg1"/>
                </a:solidFill>
              </a:rPr>
              <a:t>project addresses this </a:t>
            </a:r>
            <a:r>
              <a:rPr lang="en-US" sz="2800" dirty="0" smtClean="0">
                <a:solidFill>
                  <a:schemeClr val="bg1"/>
                </a:solidFill>
              </a:rPr>
              <a:t>issue, </a:t>
            </a:r>
            <a:r>
              <a:rPr lang="en-US" sz="2800">
                <a:solidFill>
                  <a:schemeClr val="bg1"/>
                </a:solidFill>
              </a:rPr>
              <a:t>and </a:t>
            </a:r>
            <a:r>
              <a:rPr lang="en-US" sz="2800" smtClean="0">
                <a:solidFill>
                  <a:schemeClr val="bg1"/>
                </a:solidFill>
              </a:rPr>
              <a:t>the goal </a:t>
            </a:r>
            <a:r>
              <a:rPr lang="en-US" sz="2800" dirty="0">
                <a:solidFill>
                  <a:schemeClr val="bg1"/>
                </a:solidFill>
              </a:rPr>
              <a:t>is to build a system that </a:t>
            </a:r>
            <a:r>
              <a:rPr lang="en-US" sz="2800" dirty="0" smtClean="0">
                <a:solidFill>
                  <a:schemeClr val="bg1"/>
                </a:solidFill>
              </a:rPr>
              <a:t>is: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148" y="9302380"/>
            <a:ext cx="47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Trigger HD Camera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6943117" y="10063183"/>
            <a:ext cx="5520242" cy="51522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5"/>
          </a:p>
        </p:txBody>
      </p:sp>
      <p:sp>
        <p:nvSpPr>
          <p:cNvPr id="74" name="TextBox 73"/>
          <p:cNvSpPr txBox="1"/>
          <p:nvPr/>
        </p:nvSpPr>
        <p:spPr>
          <a:xfrm>
            <a:off x="24846357" y="10326299"/>
            <a:ext cx="9556478" cy="8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25" b="1" dirty="0">
                <a:solidFill>
                  <a:schemeClr val="bg1"/>
                </a:solidFill>
              </a:rPr>
              <a:t>Future Work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465232" y="11512773"/>
            <a:ext cx="43849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Evaluation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Determine </a:t>
            </a:r>
            <a:r>
              <a:rPr lang="en-US" sz="2800" dirty="0">
                <a:solidFill>
                  <a:schemeClr val="bg1"/>
                </a:solidFill>
              </a:rPr>
              <a:t>if </a:t>
            </a:r>
            <a:r>
              <a:rPr lang="en-US" sz="2800" dirty="0" smtClean="0">
                <a:solidFill>
                  <a:schemeClr val="bg1"/>
                </a:solidFill>
              </a:rPr>
              <a:t>someone in image captured  </a:t>
            </a:r>
            <a:r>
              <a:rPr lang="en-US" sz="2800" dirty="0">
                <a:solidFill>
                  <a:schemeClr val="bg1"/>
                </a:solidFill>
              </a:rPr>
              <a:t>is “known” or a stranger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341857" y="20548248"/>
            <a:ext cx="737683" cy="742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45" y="15718732"/>
            <a:ext cx="6506500" cy="3666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768" y="4955544"/>
            <a:ext cx="4753656" cy="26000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7098308" y="7785550"/>
            <a:ext cx="505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Sample code output when two faces are detected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8747974" y="3622501"/>
            <a:ext cx="7913729" cy="8289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30" b="1" dirty="0" err="1" smtClean="0">
                <a:solidFill>
                  <a:schemeClr val="bg1"/>
                </a:solidFill>
              </a:rPr>
              <a:t>BeagleBone</a:t>
            </a:r>
            <a:r>
              <a:rPr lang="en-US" sz="4630" b="1" dirty="0" smtClean="0">
                <a:solidFill>
                  <a:schemeClr val="bg1"/>
                </a:solidFill>
              </a:rPr>
              <a:t> Project Flow Chart</a:t>
            </a:r>
            <a:endParaRPr lang="en-US" sz="4630" b="1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2649165" y="14067995"/>
            <a:ext cx="20561" cy="627366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341" y="1093868"/>
            <a:ext cx="1843830" cy="8539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857" y="2170984"/>
            <a:ext cx="270662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3485</TotalTime>
  <Words>384</Words>
  <Application>Microsoft Macintosh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Pugh</dc:creator>
  <cp:lastModifiedBy>Nigel Pugh</cp:lastModifiedBy>
  <cp:revision>69</cp:revision>
  <cp:lastPrinted>2016-07-28T18:02:41Z</cp:lastPrinted>
  <dcterms:created xsi:type="dcterms:W3CDTF">2016-07-23T22:28:06Z</dcterms:created>
  <dcterms:modified xsi:type="dcterms:W3CDTF">2016-07-28T18:02:49Z</dcterms:modified>
</cp:coreProperties>
</file>